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81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0" r:id="rId18"/>
    <p:sldId id="263" r:id="rId19"/>
    <p:sldId id="271" r:id="rId20"/>
    <p:sldId id="273" r:id="rId21"/>
    <p:sldId id="274" r:id="rId22"/>
    <p:sldId id="282" r:id="rId23"/>
    <p:sldId id="275" r:id="rId24"/>
    <p:sldId id="276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F6966-598B-4B35-B2D2-F11ADA96E119}" type="datetimeFigureOut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71DD72-9139-44E2-A39A-7B14BEBA07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B543-CA03-47BE-9B4D-77F0D24124D1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2481-7BDD-4697-AD5F-283475A5ED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E558-67C7-4DA2-91B0-B9E4C7937A77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6D89-4232-40E5-B0CA-60CAB9BA74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94B7-AE70-4C93-A415-294C1C8CFC25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2D15-41F4-4A09-8A83-E4E15BA182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0C0C-E633-4179-8F4A-2CB1BC59CB2B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9CB3-5508-460F-9845-A5A3A4F3F1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080B-A31A-4C42-BE6A-53BA1BA10BD0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CDDF-9992-43F7-9FC0-9673B1D2BA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48AE-9482-4237-9F57-86D07EB15990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0878-5CBA-4AD3-ADC0-7A2C3101AF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745B-4387-46E5-B47C-312B12AB81AC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169C-BCF8-416E-84BE-2F457300F2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83C4-1E0A-43BE-A2AE-8CD0EBBDBFC4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1CF3-1544-4FB1-AAD1-4D130029C5C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FAB7-7D48-4EC5-98F2-51C910DF2F80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DC-7945-40AE-A963-4BA2AF1C88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4BD7-63BE-4D48-A3DF-00DAA578C20B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CBAA-0B23-4B1D-B063-4CC750159D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3E96-DA60-44B9-8B28-C7FD26485DB8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B6DB-32DA-4984-A5F9-4D74289E05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B0F08-CD00-479E-A61B-AFCE4AF08118}" type="datetime1">
              <a:rPr lang="de-DE"/>
              <a:pPr>
                <a:defRPr/>
              </a:pPr>
              <a:t>11.05.2012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Birger Hendriks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A8B14-1F95-49B8-80F9-CF4DC77F9F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70C0"/>
                </a:solidFill>
              </a:rPr>
              <a:t>After the Bologna Bucharest Conference:</a:t>
            </a:r>
            <a:br>
              <a:rPr lang="en-US" sz="3200" b="1" smtClean="0">
                <a:solidFill>
                  <a:srgbClr val="0070C0"/>
                </a:solidFill>
              </a:rPr>
            </a:br>
            <a:r>
              <a:rPr lang="en-US" sz="3200" b="1" smtClean="0">
                <a:solidFill>
                  <a:srgbClr val="0070C0"/>
                </a:solidFill>
              </a:rPr>
              <a:t>What is new on the way to Bologna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New Developments in European QA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CEENQA-Workshop in Sarajevo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11 and 12 May 2012</a:t>
            </a:r>
            <a:endParaRPr lang="en-US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04813"/>
            <a:ext cx="22272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Stage of implementation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of first and second cycle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3555" name="Picture 3" descr="C:\Users\Hendriks\Desktop\KMK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12725"/>
            <a:ext cx="1803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484313"/>
            <a:ext cx="5472112" cy="48244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Qualifications Framework in the EHEA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4579" name="Picture 2" descr="C:\Users\Hendriks\Desktop\KMK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172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1341438"/>
            <a:ext cx="5111750" cy="47847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Use of credits for study programs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5603" name="Picture 2" descr="C:\Users\Hendriks\Desktop\KMK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15888"/>
            <a:ext cx="1511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844675"/>
            <a:ext cx="6480175" cy="39608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ECTS credits linked to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learning outcomes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6627" name="Picture 2" descr="C:\Users\Hendriks\Desktop\KMK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57175"/>
            <a:ext cx="15843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844675"/>
            <a:ext cx="6697662" cy="4032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Recognition evaluated in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external QA process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73238"/>
            <a:ext cx="6985000" cy="4176712"/>
          </a:xfrm>
        </p:spPr>
      </p:pic>
      <p:pic>
        <p:nvPicPr>
          <p:cNvPr id="27652" name="Picture 3" descr="C:\Users\Hendriks\Desktop\KMK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3" y="3379788"/>
            <a:ext cx="3333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Hendriks\Desktop\KMK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03188"/>
            <a:ext cx="15128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solidFill>
                  <a:srgbClr val="0070C0"/>
                </a:solidFill>
              </a:rPr>
              <a:t>Stage of external QA systems 2010/11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196975"/>
            <a:ext cx="4897438" cy="5256213"/>
          </a:xfrm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0"/>
            <a:ext cx="22256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Outward degree mobility rates within the EHEA in 2008/2009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7338"/>
            <a:ext cx="6697662" cy="4438650"/>
          </a:xfrm>
        </p:spPr>
      </p:pic>
      <p:pic>
        <p:nvPicPr>
          <p:cNvPr id="29700" name="Picture 3" descr="C:\Users\Hendriks\Desktop\KMK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84163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b="1" smtClean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37891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main papers in Bucharest: </a:t>
            </a:r>
            <a:r>
              <a:rPr lang="en-US" b="1" smtClean="0"/>
              <a:t>Implementation Report with stocktaking, Bucharest Communiqué and Mobility Strategy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Short stocktaking</a:t>
            </a:r>
            <a:r>
              <a:rPr lang="en-US" smtClean="0"/>
              <a:t>: Developments in the EHEA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Bucharest Communiqué</a:t>
            </a:r>
            <a:r>
              <a:rPr lang="en-US" smtClean="0"/>
              <a:t>: main goals and priorities for 2012 to 2015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Conclusions</a:t>
            </a:r>
            <a:r>
              <a:rPr lang="en-US" smtClean="0"/>
              <a:t>: What is new after Bucharest on the way to Bologna?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t>Birger Hendriks  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44463"/>
            <a:ext cx="2082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Main goals for the EHEA </a:t>
            </a:r>
            <a:r>
              <a:rPr lang="en-US" sz="1800" b="1" smtClean="0">
                <a:solidFill>
                  <a:srgbClr val="0070C0"/>
                </a:solidFill>
              </a:rPr>
              <a:t>(Bucharest Communiqué)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b="1" smtClean="0">
                <a:solidFill>
                  <a:srgbClr val="0070C0"/>
                </a:solidFill>
              </a:rPr>
              <a:t>More coherence in the EHEA, especially in completing the full Bologna “system”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three cycle structure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use of ECTS credits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enhancement of quality assurance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implementation of qualifications frameworks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 including the definition and evaluation of learning outcomes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issuing of Diploma Supplements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>
                <a:solidFill>
                  <a:srgbClr val="0070C0"/>
                </a:solidFill>
              </a:rPr>
              <a:t>Pursue the following goals: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provide quality higher education for all,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enhance graduates’ employability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strengthen mobility as a means for better learning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15888"/>
            <a:ext cx="222726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Provide quality HE for all (part I)</a:t>
            </a:r>
            <a:endParaRPr lang="de-DE" b="1" smtClean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b="1" smtClean="0">
                <a:solidFill>
                  <a:srgbClr val="0070C0"/>
                </a:solidFill>
              </a:rPr>
              <a:t>Widening overall access, raise completion rates and increase participation of underrepresented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0070C0"/>
                </a:solidFill>
              </a:rPr>
              <a:t>Foster </a:t>
            </a:r>
            <a:r>
              <a:rPr lang="en-US" sz="2700" b="1" smtClean="0">
                <a:solidFill>
                  <a:srgbClr val="0070C0"/>
                </a:solidFill>
              </a:rPr>
              <a:t>student-centred learning</a:t>
            </a:r>
            <a:r>
              <a:rPr lang="en-US" sz="2700" smtClean="0">
                <a:solidFill>
                  <a:srgbClr val="0070C0"/>
                </a:solidFill>
              </a:rPr>
              <a:t> involving students as active participants and establishing conditions for innovative teaching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>
                <a:solidFill>
                  <a:srgbClr val="0070C0"/>
                </a:solidFill>
              </a:rPr>
              <a:t>Quality assurance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smtClean="0"/>
              <a:t>Covering all relevant aspects</a:t>
            </a:r>
            <a:r>
              <a:rPr lang="en-US" sz="2300" smtClean="0">
                <a:solidFill>
                  <a:srgbClr val="0070C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Develop a proposal for a revised version of ESG aiming at more clarity, applicability and usefulness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EQAR-registered agencies should be allowed to perform across EHEA, while complying with national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>
                <a:solidFill>
                  <a:srgbClr val="0070C0"/>
                </a:solidFill>
              </a:rPr>
              <a:t>Enhance employability, LLL, skills</a:t>
            </a:r>
            <a:r>
              <a:rPr lang="en-US" sz="2700" smtClean="0">
                <a:solidFill>
                  <a:srgbClr val="0070C0"/>
                </a:solidFill>
              </a:rPr>
              <a:t> through improving cooperation with employers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31748" name="Picture 2" descr="C:\Users\Hendriks\Desktop\KMK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7113" y="320675"/>
            <a:ext cx="1584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153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main papers in Bucharest: </a:t>
            </a:r>
            <a:r>
              <a:rPr lang="en-US" b="1" smtClean="0"/>
              <a:t>Implementation Report with stocktaking, Bucharest Communiqué and Mobility Strategy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Short stocktaking</a:t>
            </a:r>
            <a:r>
              <a:rPr lang="en-US" smtClean="0"/>
              <a:t>: Developments in the EHEA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Bucharest Communiqué</a:t>
            </a:r>
            <a:r>
              <a:rPr lang="en-US" smtClean="0"/>
              <a:t>: main goals and priorities for 2012 to 2015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Conclusions</a:t>
            </a:r>
            <a:r>
              <a:rPr lang="en-US" smtClean="0"/>
              <a:t>: What is new after Bucharest on the way to Bologna?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44463"/>
            <a:ext cx="2082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Provide quality HE for all </a:t>
            </a:r>
            <a:r>
              <a:rPr lang="de-DE" b="1" smtClean="0">
                <a:solidFill>
                  <a:srgbClr val="0070C0"/>
                </a:solidFill>
              </a:rPr>
              <a:t>(</a:t>
            </a:r>
            <a:r>
              <a:rPr lang="en-US" b="1" smtClean="0">
                <a:solidFill>
                  <a:srgbClr val="0070C0"/>
                </a:solidFill>
              </a:rPr>
              <a:t>part II</a:t>
            </a:r>
            <a:r>
              <a:rPr lang="de-DE" b="1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Meaningful </a:t>
            </a:r>
            <a:r>
              <a:rPr lang="en-US" b="1" dirty="0">
                <a:solidFill>
                  <a:srgbClr val="0070C0"/>
                </a:solidFill>
              </a:rPr>
              <a:t>implementation of learning outcomes</a:t>
            </a:r>
            <a:r>
              <a:rPr lang="en-US" dirty="0">
                <a:solidFill>
                  <a:srgbClr val="0070C0"/>
                </a:solidFill>
              </a:rPr>
              <a:t> is crucial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70C0"/>
                </a:solidFill>
              </a:rPr>
              <a:t>QF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(to be </a:t>
            </a:r>
            <a:r>
              <a:rPr lang="en-US" dirty="0" err="1" smtClean="0">
                <a:solidFill>
                  <a:srgbClr val="0070C0"/>
                </a:solidFill>
              </a:rPr>
              <a:t>finalised</a:t>
            </a:r>
            <a:r>
              <a:rPr lang="en-US" dirty="0" smtClean="0">
                <a:solidFill>
                  <a:srgbClr val="0070C0"/>
                </a:solidFill>
              </a:rPr>
              <a:t> by 2012) should </a:t>
            </a:r>
            <a:r>
              <a:rPr lang="en-US" dirty="0">
                <a:solidFill>
                  <a:srgbClr val="0070C0"/>
                </a:solidFill>
              </a:rPr>
              <a:t>become </a:t>
            </a:r>
            <a:r>
              <a:rPr lang="en-US" b="1" dirty="0">
                <a:solidFill>
                  <a:srgbClr val="0070C0"/>
                </a:solidFill>
              </a:rPr>
              <a:t>everyday reality </a:t>
            </a:r>
            <a:r>
              <a:rPr lang="en-US" dirty="0">
                <a:solidFill>
                  <a:srgbClr val="0070C0"/>
                </a:solidFill>
              </a:rPr>
              <a:t>for students, staff and </a:t>
            </a:r>
            <a:r>
              <a:rPr lang="en-US" dirty="0" smtClean="0">
                <a:solidFill>
                  <a:srgbClr val="0070C0"/>
                </a:solidFill>
              </a:rPr>
              <a:t>employers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School leaving degrees being considered of EQF level 4 and explore short cycle degrees as of EQF level 5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Ensure </a:t>
            </a:r>
            <a:r>
              <a:rPr lang="en-US" b="1" dirty="0" smtClean="0">
                <a:solidFill>
                  <a:srgbClr val="0070C0"/>
                </a:solidFill>
              </a:rPr>
              <a:t>implementation of DS and ECTS</a:t>
            </a:r>
            <a:endParaRPr lang="en-US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ECTS, QF and LO also important for </a:t>
            </a:r>
            <a:r>
              <a:rPr lang="en-US" dirty="0" smtClean="0">
                <a:solidFill>
                  <a:srgbClr val="0070C0"/>
                </a:solidFill>
              </a:rPr>
              <a:t>the revision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b="1" dirty="0">
                <a:solidFill>
                  <a:srgbClr val="0070C0"/>
                </a:solidFill>
              </a:rPr>
              <a:t>EU Directive </a:t>
            </a:r>
            <a:r>
              <a:rPr lang="en-US" b="1" dirty="0" smtClean="0">
                <a:solidFill>
                  <a:srgbClr val="0070C0"/>
                </a:solidFill>
              </a:rPr>
              <a:t>on the recognition of professional qualifications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15888"/>
            <a:ext cx="186531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Strengthening mobility</a:t>
            </a:r>
          </a:p>
        </p:txBody>
      </p:sp>
      <p:sp>
        <p:nvSpPr>
          <p:cNvPr id="3379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70C0"/>
                </a:solidFill>
              </a:rPr>
              <a:t>Adoption of the strategy „Mobility for a Better Learning” </a:t>
            </a:r>
            <a:r>
              <a:rPr lang="en-US" sz="2400" smtClean="0">
                <a:solidFill>
                  <a:srgbClr val="0070C0"/>
                </a:solidFill>
              </a:rPr>
              <a:t>for national implementation (e.g. Use quality assurance and transparency tools for promoting quality mobility)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</a:rPr>
              <a:t>Aiming at </a:t>
            </a:r>
            <a:r>
              <a:rPr lang="en-US" sz="2400" b="1" smtClean="0">
                <a:solidFill>
                  <a:srgbClr val="0070C0"/>
                </a:solidFill>
              </a:rPr>
              <a:t>automatic recognition of comparable academic degrees </a:t>
            </a:r>
            <a:r>
              <a:rPr lang="en-US" sz="2400" smtClean="0">
                <a:solidFill>
                  <a:srgbClr val="0070C0"/>
                </a:solidFill>
              </a:rPr>
              <a:t>– as a long-term goal of the EHEA (pathfinder groups)</a:t>
            </a:r>
          </a:p>
          <a:p>
            <a:pPr lvl="1" eaLnBrk="1" hangingPunct="1"/>
            <a:r>
              <a:rPr lang="en-US" sz="2000" smtClean="0"/>
              <a:t>Fair academic and professional recognition, also of non-formal and informal learning: reviewing national legislation to comply with Lisbon Convention</a:t>
            </a:r>
          </a:p>
          <a:p>
            <a:pPr lvl="1" eaLnBrk="1" hangingPunct="1"/>
            <a:r>
              <a:rPr lang="en-US" sz="2000" smtClean="0"/>
              <a:t>Examine national legislation relating joint programs and degrees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</a:rPr>
              <a:t>Promote the </a:t>
            </a:r>
            <a:r>
              <a:rPr lang="en-US" sz="2400" b="1" smtClean="0">
                <a:solidFill>
                  <a:srgbClr val="0070C0"/>
                </a:solidFill>
              </a:rPr>
              <a:t>EAR Manual </a:t>
            </a:r>
            <a:r>
              <a:rPr lang="en-US" sz="2400" smtClean="0">
                <a:solidFill>
                  <a:srgbClr val="0070C0"/>
                </a:solidFill>
              </a:rPr>
              <a:t>and recommend its use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</a:rPr>
              <a:t>Encourage HEIs and QA agencies to </a:t>
            </a:r>
            <a:r>
              <a:rPr lang="en-US" sz="2400" b="1" smtClean="0">
                <a:solidFill>
                  <a:srgbClr val="0070C0"/>
                </a:solidFill>
              </a:rPr>
              <a:t>assess institutional recognition procedures</a:t>
            </a:r>
            <a:r>
              <a:rPr lang="en-US" sz="2400" smtClean="0">
                <a:solidFill>
                  <a:srgbClr val="0070C0"/>
                </a:solidFill>
              </a:rPr>
              <a:t> and to develop joint programs and degree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0"/>
            <a:ext cx="22256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b="1" smtClean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main papers in Bucharest: </a:t>
            </a:r>
            <a:r>
              <a:rPr lang="en-US" b="1" smtClean="0"/>
              <a:t>Implementation Report with stocktaking, Bucharest Communiqué and Mobility Strategy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Short stocktaking</a:t>
            </a:r>
            <a:r>
              <a:rPr lang="en-US" smtClean="0"/>
              <a:t>: Developments in the EHEA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Bucharest Communiqué</a:t>
            </a:r>
            <a:r>
              <a:rPr lang="en-US" smtClean="0"/>
              <a:t>: main goals and priorities for 2012 to 2015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Conclusions</a:t>
            </a:r>
            <a:r>
              <a:rPr lang="en-US" smtClean="0"/>
              <a:t>: What is new after Bucharest on the way to Bologna?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t>Birger Hendriks  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44463"/>
            <a:ext cx="2082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Conclusions: </a:t>
            </a:r>
            <a:br>
              <a:rPr lang="en-US" sz="4000" b="1" smtClean="0">
                <a:solidFill>
                  <a:srgbClr val="0070C0"/>
                </a:solidFill>
              </a:rPr>
            </a:br>
            <a:r>
              <a:rPr lang="en-US" sz="4000" b="1" smtClean="0">
                <a:solidFill>
                  <a:srgbClr val="0070C0"/>
                </a:solidFill>
              </a:rPr>
              <a:t>What is new on the way to Bologna?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 new Bologna goals from Bucharest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Improve implementation of existing goals and tools at all levels in terms of quality and speed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Implement the Mobility Strategy at national level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Develop automatic recognition and promote the EAR Manual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Revise ESG and allow EQAR-registered agencies to perform across EHEA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Improve collection of compatible data in the EHEA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endParaRPr lang="de-DE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7213" y="0"/>
            <a:ext cx="22256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7772400" cy="15001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400" dirty="0"/>
              <a:t> </a:t>
            </a:r>
            <a:r>
              <a:rPr lang="de-DE" sz="4400" dirty="0" smtClean="0"/>
              <a:t>     </a:t>
            </a:r>
            <a:r>
              <a:rPr lang="en-US" sz="4400" dirty="0" smtClean="0"/>
              <a:t>Thank you for your attention</a:t>
            </a:r>
            <a:endParaRPr lang="en-US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General context of the EHEA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Demographic development </a:t>
            </a:r>
            <a:r>
              <a:rPr lang="en-US" smtClean="0"/>
              <a:t>and </a:t>
            </a:r>
            <a:r>
              <a:rPr lang="en-US" b="1" smtClean="0"/>
              <a:t>increasing student population </a:t>
            </a:r>
            <a:r>
              <a:rPr lang="en-US" smtClean="0"/>
              <a:t>by more than 10% between 2003/4 and 2008/9</a:t>
            </a:r>
          </a:p>
          <a:p>
            <a:pPr eaLnBrk="1" hangingPunct="1"/>
            <a:r>
              <a:rPr lang="en-US" smtClean="0"/>
              <a:t>Different </a:t>
            </a:r>
            <a:r>
              <a:rPr lang="en-US" b="1" smtClean="0"/>
              <a:t>public expenditure </a:t>
            </a:r>
            <a:r>
              <a:rPr lang="en-US" smtClean="0"/>
              <a:t>on HE in the EHEA and impacts of the </a:t>
            </a:r>
            <a:r>
              <a:rPr lang="en-US" b="1" smtClean="0"/>
              <a:t>financial crisis</a:t>
            </a:r>
          </a:p>
          <a:p>
            <a:pPr eaLnBrk="1" hangingPunct="1"/>
            <a:r>
              <a:rPr lang="en-US" b="1" smtClean="0"/>
              <a:t>Inequalities of attainment </a:t>
            </a:r>
            <a:r>
              <a:rPr lang="en-US" smtClean="0"/>
              <a:t>of HE qualifications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350"/>
            <a:ext cx="2082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</a:rPr>
              <a:t>Increase of students in the EHEA</a:t>
            </a:r>
            <a:br>
              <a:rPr lang="en-US" sz="3600" b="1" smtClean="0">
                <a:solidFill>
                  <a:srgbClr val="0070C0"/>
                </a:solidFill>
              </a:rPr>
            </a:br>
            <a:r>
              <a:rPr lang="en-US" sz="3600" b="1" smtClean="0">
                <a:solidFill>
                  <a:srgbClr val="0070C0"/>
                </a:solidFill>
              </a:rPr>
              <a:t>between 2003/4 and 2008/9 by 10 %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557338"/>
            <a:ext cx="7056437" cy="4392612"/>
          </a:xfrm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763"/>
            <a:ext cx="15795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Public expenditure on HE per FTE student relative to GDP per inhabitants in € PPS (2008)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1300" b="1" dirty="0" smtClean="0">
                <a:solidFill>
                  <a:srgbClr val="0070C0"/>
                </a:solidFill>
              </a:rPr>
              <a:t>PPS=</a:t>
            </a:r>
            <a:r>
              <a:rPr lang="en-US" sz="1200" b="1" dirty="0" smtClean="0">
                <a:solidFill>
                  <a:srgbClr val="0070C0"/>
                </a:solidFill>
              </a:rPr>
              <a:t>Purchasing Power Standard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14300"/>
            <a:ext cx="1866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628775"/>
            <a:ext cx="7129462" cy="4176713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Financial Crisis </a:t>
            </a:r>
            <a:br>
              <a:rPr lang="en-US" sz="4000" b="1" smtClean="0">
                <a:solidFill>
                  <a:srgbClr val="0070C0"/>
                </a:solidFill>
              </a:rPr>
            </a:br>
            <a:r>
              <a:rPr lang="en-US" sz="1600" b="1" smtClean="0">
                <a:solidFill>
                  <a:srgbClr val="0070C0"/>
                </a:solidFill>
              </a:rPr>
              <a:t>(Source Eurostat)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7475"/>
            <a:ext cx="22272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557338"/>
            <a:ext cx="6697663" cy="4248150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Inequalities of attainment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(by migrant status as an example)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44675"/>
            <a:ext cx="6769100" cy="3960813"/>
          </a:xfrm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3813"/>
            <a:ext cx="185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b="1" smtClean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38915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main papers in Bucharest: </a:t>
            </a:r>
            <a:r>
              <a:rPr lang="en-US" b="1" smtClean="0"/>
              <a:t>Implementation Report with stocktaking, Bucharest Communiqué and Mobility Strategy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Short stocktaking</a:t>
            </a:r>
            <a:r>
              <a:rPr lang="en-US" smtClean="0"/>
              <a:t>: Developments in the EHEA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Bucharest Communiqué</a:t>
            </a:r>
            <a:r>
              <a:rPr lang="en-US" smtClean="0"/>
              <a:t>: main goals and priorities for 2012 to 2015</a:t>
            </a:r>
          </a:p>
          <a:p>
            <a:pPr eaLnBrk="1" hangingPunct="1"/>
            <a:r>
              <a:rPr lang="en-US" b="1" smtClean="0">
                <a:solidFill>
                  <a:srgbClr val="0099CC"/>
                </a:solidFill>
              </a:rPr>
              <a:t>Conclusions</a:t>
            </a:r>
            <a:r>
              <a:rPr lang="en-US" smtClean="0"/>
              <a:t>: What is new after Bucharest on the way to Bologna?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t>Birger Hendriks 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44463"/>
            <a:ext cx="2082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Developments in the EHEA</a:t>
            </a:r>
          </a:p>
        </p:txBody>
      </p:sp>
      <p:sp>
        <p:nvSpPr>
          <p:cNvPr id="2253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Implementation Report on the EHEA in 2012 for Bucharest describes the stage on</a:t>
            </a:r>
          </a:p>
          <a:p>
            <a:pPr lvl="1" eaLnBrk="1" hangingPunct="1"/>
            <a:r>
              <a:rPr lang="en-US" smtClean="0">
                <a:solidFill>
                  <a:srgbClr val="0070C0"/>
                </a:solidFill>
              </a:rPr>
              <a:t>Statistical Developments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Degrees and Qualifications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Quality Assurance (QA)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Social Dimension in Higher Education (HE)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Effective Outcomes and Employability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1722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Birger Hendriks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Bildschirmpräsentation (4:3)</PresentationFormat>
  <Paragraphs>111</Paragraphs>
  <Slides>24</Slides>
  <Notes>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Calibri</vt:lpstr>
      <vt:lpstr>Larissa</vt:lpstr>
      <vt:lpstr>After the Bologna Bucharest Conference: What is new on the way to Bologna</vt:lpstr>
      <vt:lpstr>Outline</vt:lpstr>
      <vt:lpstr>General context of the EHEA</vt:lpstr>
      <vt:lpstr>Increase of students in the EHEA between 2003/4 and 2008/9 by 10 %</vt:lpstr>
      <vt:lpstr>Public expenditure on HE per FTE student relative to GDP per inhabitants in € PPS (2008) PPS=Purchasing Power Standard</vt:lpstr>
      <vt:lpstr>Financial Crisis  (Source Eurostat)</vt:lpstr>
      <vt:lpstr>Inequalities of attainment  (by migrant status as an example)</vt:lpstr>
      <vt:lpstr>Outline</vt:lpstr>
      <vt:lpstr>Developments in the EHEA</vt:lpstr>
      <vt:lpstr>Stage of implementation  of first and second cycle</vt:lpstr>
      <vt:lpstr>Qualifications Framework in the EHEA</vt:lpstr>
      <vt:lpstr>Use of credits for study programs</vt:lpstr>
      <vt:lpstr>ECTS credits linked to  learning outcomes</vt:lpstr>
      <vt:lpstr>Recognition evaluated in  external QA process</vt:lpstr>
      <vt:lpstr>Stage of external QA systems 2010/11</vt:lpstr>
      <vt:lpstr>Outward degree mobility rates within the EHEA in 2008/2009</vt:lpstr>
      <vt:lpstr>Outline</vt:lpstr>
      <vt:lpstr>Main goals for the EHEA (Bucharest Communiqué)</vt:lpstr>
      <vt:lpstr>Provide quality HE for all (part I)</vt:lpstr>
      <vt:lpstr>Provide quality HE for all (part II)</vt:lpstr>
      <vt:lpstr>Strengthening mobility</vt:lpstr>
      <vt:lpstr>Outline</vt:lpstr>
      <vt:lpstr>Conclusions:  What is new on the way to Bologna?</vt:lpstr>
      <vt:lpstr>Folie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Hendriks</dc:creator>
  <cp:lastModifiedBy>Birger.Hendriks</cp:lastModifiedBy>
  <cp:revision>44</cp:revision>
  <dcterms:created xsi:type="dcterms:W3CDTF">2012-05-08T13:38:49Z</dcterms:created>
  <dcterms:modified xsi:type="dcterms:W3CDTF">2012-05-11T09:14:29Z</dcterms:modified>
</cp:coreProperties>
</file>